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57" r:id="rId6"/>
    <p:sldId id="342" r:id="rId7"/>
    <p:sldId id="343" r:id="rId8"/>
    <p:sldId id="279" r:id="rId9"/>
    <p:sldId id="320" r:id="rId10"/>
    <p:sldId id="307" r:id="rId11"/>
    <p:sldId id="341" r:id="rId12"/>
    <p:sldId id="327" r:id="rId13"/>
    <p:sldId id="331" r:id="rId14"/>
    <p:sldId id="328" r:id="rId15"/>
    <p:sldId id="334" r:id="rId16"/>
    <p:sldId id="340" r:id="rId17"/>
    <p:sldId id="338" r:id="rId18"/>
    <p:sldId id="326" r:id="rId1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846950-5FE6-9851-F48A-B95332277632}" name="Swapan Saha" initials="SS" userId="Swapan Sah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pPr>
              <a:defRPr/>
            </a:pPr>
            <a:fld id="{9C3A3E0A-ED2E-4E4E-A907-BC42BB842E5D}" type="datetimeFigureOut">
              <a:rPr lang="en-US"/>
              <a:pPr>
                <a:defRPr/>
              </a:pPr>
              <a:t>4/20/2023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pPr>
              <a:defRPr/>
            </a:pPr>
            <a:fld id="{1FEC8D15-3B68-48D7-B90F-0CA551FD0C96}" type="slidenum">
              <a:rPr lang="en-US"/>
              <a:pPr>
                <a:defRPr/>
              </a:pPr>
              <a:t>‹#›</a:t>
            </a:fld>
            <a:endParaRPr lang="en-US"/>
          </a:p>
        </p:txBody>
      </p:sp>
    </p:spTree>
    <p:extLst>
      <p:ext uri="{BB962C8B-B14F-4D97-AF65-F5344CB8AC3E}">
        <p14:creationId xmlns:p14="http://schemas.microsoft.com/office/powerpoint/2010/main" val="931300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3177" tIns="46589" rIns="93177" bIns="46589" rtlCol="0"/>
          <a:lstStyle>
            <a:lvl1pPr algn="r">
              <a:defRPr sz="1200"/>
            </a:lvl1pPr>
          </a:lstStyle>
          <a:p>
            <a:fld id="{0FC28B73-0CF2-432E-8F6D-8DC0A9FB6C84}" type="datetimeFigureOut">
              <a:rPr lang="en-US" smtClean="0"/>
              <a:t>4/20/2023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2"/>
            <a:ext cx="297180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72"/>
            <a:ext cx="2971800" cy="466433"/>
          </a:xfrm>
          <a:prstGeom prst="rect">
            <a:avLst/>
          </a:prstGeom>
        </p:spPr>
        <p:txBody>
          <a:bodyPr vert="horz" lIns="93177" tIns="46589" rIns="93177" bIns="46589" rtlCol="0" anchor="b"/>
          <a:lstStyle>
            <a:lvl1pPr algn="r">
              <a:defRPr sz="1200"/>
            </a:lvl1pPr>
          </a:lstStyle>
          <a:p>
            <a:fld id="{03D3E61F-2424-477A-8B8E-F843409EB468}" type="slidenum">
              <a:rPr lang="en-US" smtClean="0"/>
              <a:t>‹#›</a:t>
            </a:fld>
            <a:endParaRPr lang="en-US"/>
          </a:p>
        </p:txBody>
      </p:sp>
    </p:spTree>
    <p:extLst>
      <p:ext uri="{BB962C8B-B14F-4D97-AF65-F5344CB8AC3E}">
        <p14:creationId xmlns:p14="http://schemas.microsoft.com/office/powerpoint/2010/main" val="661868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03D3E61F-2424-477A-8B8E-F843409EB468}" type="slidenum">
              <a:rPr lang="en-US" smtClean="0"/>
              <a:t>1</a:t>
            </a:fld>
            <a:endParaRPr lang="en-US"/>
          </a:p>
        </p:txBody>
      </p:sp>
    </p:spTree>
    <p:extLst>
      <p:ext uri="{BB962C8B-B14F-4D97-AF65-F5344CB8AC3E}">
        <p14:creationId xmlns:p14="http://schemas.microsoft.com/office/powerpoint/2010/main" val="1788129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D3E61F-2424-477A-8B8E-F843409EB468}" type="slidenum">
              <a:rPr lang="en-US" smtClean="0"/>
              <a:t>13</a:t>
            </a:fld>
            <a:endParaRPr lang="en-US"/>
          </a:p>
        </p:txBody>
      </p:sp>
    </p:spTree>
    <p:extLst>
      <p:ext uri="{BB962C8B-B14F-4D97-AF65-F5344CB8AC3E}">
        <p14:creationId xmlns:p14="http://schemas.microsoft.com/office/powerpoint/2010/main" val="495140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D3E61F-2424-477A-8B8E-F843409EB468}" type="slidenum">
              <a:rPr lang="en-US" smtClean="0"/>
              <a:t>14</a:t>
            </a:fld>
            <a:endParaRPr lang="en-US"/>
          </a:p>
        </p:txBody>
      </p:sp>
    </p:spTree>
    <p:extLst>
      <p:ext uri="{BB962C8B-B14F-4D97-AF65-F5344CB8AC3E}">
        <p14:creationId xmlns:p14="http://schemas.microsoft.com/office/powerpoint/2010/main" val="1203211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questions, please contact the HMEP grant manger via email or phone. The contact information is in this slide. Please use drsaha.kdem@gmail.com. </a:t>
            </a:r>
          </a:p>
        </p:txBody>
      </p:sp>
      <p:sp>
        <p:nvSpPr>
          <p:cNvPr id="4" name="Slide Number Placeholder 3"/>
          <p:cNvSpPr>
            <a:spLocks noGrp="1"/>
          </p:cNvSpPr>
          <p:nvPr>
            <p:ph type="sldNum" sz="quarter" idx="5"/>
          </p:nvPr>
        </p:nvSpPr>
        <p:spPr/>
        <p:txBody>
          <a:bodyPr/>
          <a:lstStyle/>
          <a:p>
            <a:fld id="{03D3E61F-2424-477A-8B8E-F843409EB468}" type="slidenum">
              <a:rPr lang="en-US" smtClean="0"/>
              <a:t>15</a:t>
            </a:fld>
            <a:endParaRPr lang="en-US"/>
          </a:p>
        </p:txBody>
      </p:sp>
    </p:spTree>
    <p:extLst>
      <p:ext uri="{BB962C8B-B14F-4D97-AF65-F5344CB8AC3E}">
        <p14:creationId xmlns:p14="http://schemas.microsoft.com/office/powerpoint/2010/main" val="968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Verdana" panose="020B0604030504040204" pitchFamily="34" charset="0"/>
              </a:rPr>
              <a:t> </a:t>
            </a:r>
            <a:endParaRPr lang="en-US" dirty="0"/>
          </a:p>
        </p:txBody>
      </p:sp>
      <p:sp>
        <p:nvSpPr>
          <p:cNvPr id="4" name="Slide Number Placeholder 3"/>
          <p:cNvSpPr>
            <a:spLocks noGrp="1"/>
          </p:cNvSpPr>
          <p:nvPr>
            <p:ph type="sldNum" sz="quarter" idx="5"/>
          </p:nvPr>
        </p:nvSpPr>
        <p:spPr/>
        <p:txBody>
          <a:bodyPr/>
          <a:lstStyle/>
          <a:p>
            <a:fld id="{03D3E61F-2424-477A-8B8E-F843409EB468}" type="slidenum">
              <a:rPr lang="en-US" smtClean="0"/>
              <a:t>2</a:t>
            </a:fld>
            <a:endParaRPr lang="en-US"/>
          </a:p>
        </p:txBody>
      </p:sp>
    </p:spTree>
    <p:extLst>
      <p:ext uri="{BB962C8B-B14F-4D97-AF65-F5344CB8AC3E}">
        <p14:creationId xmlns:p14="http://schemas.microsoft.com/office/powerpoint/2010/main" val="3955641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03D3E61F-2424-477A-8B8E-F843409EB468}" type="slidenum">
              <a:rPr lang="en-US" smtClean="0"/>
              <a:t>5</a:t>
            </a:fld>
            <a:endParaRPr lang="en-US"/>
          </a:p>
        </p:txBody>
      </p:sp>
    </p:spTree>
    <p:extLst>
      <p:ext uri="{BB962C8B-B14F-4D97-AF65-F5344CB8AC3E}">
        <p14:creationId xmlns:p14="http://schemas.microsoft.com/office/powerpoint/2010/main" val="2627872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D3E61F-2424-477A-8B8E-F843409EB468}" type="slidenum">
              <a:rPr lang="en-US" smtClean="0"/>
              <a:t>6</a:t>
            </a:fld>
            <a:endParaRPr lang="en-US"/>
          </a:p>
        </p:txBody>
      </p:sp>
    </p:spTree>
    <p:extLst>
      <p:ext uri="{BB962C8B-B14F-4D97-AF65-F5344CB8AC3E}">
        <p14:creationId xmlns:p14="http://schemas.microsoft.com/office/powerpoint/2010/main" val="242476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D3E61F-2424-477A-8B8E-F843409EB468}" type="slidenum">
              <a:rPr lang="en-US" smtClean="0"/>
              <a:t>7</a:t>
            </a:fld>
            <a:endParaRPr lang="en-US"/>
          </a:p>
        </p:txBody>
      </p:sp>
    </p:spTree>
    <p:extLst>
      <p:ext uri="{BB962C8B-B14F-4D97-AF65-F5344CB8AC3E}">
        <p14:creationId xmlns:p14="http://schemas.microsoft.com/office/powerpoint/2010/main" val="1122189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03D3E61F-2424-477A-8B8E-F843409EB468}" type="slidenum">
              <a:rPr lang="en-US" smtClean="0"/>
              <a:t>9</a:t>
            </a:fld>
            <a:endParaRPr lang="en-US"/>
          </a:p>
        </p:txBody>
      </p:sp>
    </p:spTree>
    <p:extLst>
      <p:ext uri="{BB962C8B-B14F-4D97-AF65-F5344CB8AC3E}">
        <p14:creationId xmlns:p14="http://schemas.microsoft.com/office/powerpoint/2010/main" val="3923255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Kansas University Fire and Rescue Training Institute provides hazmat operations level training. The HMEP grant funds are used to provide several Ops level training curses as described in this slide. The courses are offered on demand at the LEPC jurisdiction. KFRT&amp;I even offers these trainings on the weekend or after hours if requested by a jurisdiction. </a:t>
            </a:r>
          </a:p>
        </p:txBody>
      </p:sp>
      <p:sp>
        <p:nvSpPr>
          <p:cNvPr id="4" name="Slide Number Placeholder 3"/>
          <p:cNvSpPr>
            <a:spLocks noGrp="1"/>
          </p:cNvSpPr>
          <p:nvPr>
            <p:ph type="sldNum" sz="quarter" idx="5"/>
          </p:nvPr>
        </p:nvSpPr>
        <p:spPr/>
        <p:txBody>
          <a:bodyPr/>
          <a:lstStyle/>
          <a:p>
            <a:fld id="{03D3E61F-2424-477A-8B8E-F843409EB468}" type="slidenum">
              <a:rPr lang="en-US" smtClean="0"/>
              <a:t>10</a:t>
            </a:fld>
            <a:endParaRPr lang="en-US"/>
          </a:p>
        </p:txBody>
      </p:sp>
    </p:spTree>
    <p:extLst>
      <p:ext uri="{BB962C8B-B14F-4D97-AF65-F5344CB8AC3E}">
        <p14:creationId xmlns:p14="http://schemas.microsoft.com/office/powerpoint/2010/main" val="2172127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D3E61F-2424-477A-8B8E-F843409EB468}" type="slidenum">
              <a:rPr lang="en-US" smtClean="0"/>
              <a:t>11</a:t>
            </a:fld>
            <a:endParaRPr lang="en-US"/>
          </a:p>
        </p:txBody>
      </p:sp>
    </p:spTree>
    <p:extLst>
      <p:ext uri="{BB962C8B-B14F-4D97-AF65-F5344CB8AC3E}">
        <p14:creationId xmlns:p14="http://schemas.microsoft.com/office/powerpoint/2010/main" val="1798240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03D3E61F-2424-477A-8B8E-F843409EB468}" type="slidenum">
              <a:rPr lang="en-US" smtClean="0"/>
              <a:t>12</a:t>
            </a:fld>
            <a:endParaRPr lang="en-US"/>
          </a:p>
        </p:txBody>
      </p:sp>
    </p:spTree>
    <p:extLst>
      <p:ext uri="{BB962C8B-B14F-4D97-AF65-F5344CB8AC3E}">
        <p14:creationId xmlns:p14="http://schemas.microsoft.com/office/powerpoint/2010/main" val="63541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8" name="Straight Connector 7"/>
          <p:cNvCxnSpPr/>
          <p:nvPr userDrawn="1"/>
        </p:nvCxnSpPr>
        <p:spPr>
          <a:xfrm>
            <a:off x="1295400" y="6248400"/>
            <a:ext cx="71628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1029" name="TextBox 677"/>
          <p:cNvSpPr txBox="1">
            <a:spLocks noChangeArrowheads="1"/>
          </p:cNvSpPr>
          <p:nvPr userDrawn="1"/>
        </p:nvSpPr>
        <p:spPr bwMode="auto">
          <a:xfrm>
            <a:off x="1447800" y="6324600"/>
            <a:ext cx="6878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1400" i="1">
                <a:latin typeface="Brush Script MT" pitchFamily="66" charset="0"/>
              </a:rPr>
              <a:t>“Building sustainable capabilities across all phases of Emergency Management in Kansas through selfless service”</a:t>
            </a:r>
          </a:p>
        </p:txBody>
      </p:sp>
      <p:pic>
        <p:nvPicPr>
          <p:cNvPr id="1031" name="Picture 679" descr="Kansas on blue.jpg"/>
          <p:cNvPicPr>
            <a:picLocks/>
          </p:cNvPicPr>
          <p:nvPr userDrawn="1"/>
        </p:nvPicPr>
        <p:blipFill>
          <a:blip r:embed="rId13" cstate="print"/>
          <a:stretch>
            <a:fillRect/>
          </a:stretch>
        </p:blipFill>
        <p:spPr bwMode="auto">
          <a:xfrm rot="2700000">
            <a:off x="7790688" y="-146304"/>
            <a:ext cx="2011680" cy="1005840"/>
          </a:xfrm>
          <a:prstGeom prst="triangle">
            <a:avLst/>
          </a:prstGeom>
          <a:noFill/>
          <a:ln w="9525">
            <a:noFill/>
            <a:miter lim="800000"/>
            <a:headEnd/>
            <a:tailEnd/>
          </a:ln>
        </p:spPr>
      </p:pic>
      <p:pic>
        <p:nvPicPr>
          <p:cNvPr id="10" name="Picture 9" descr="KDEM_SEAL_YELLOW.jpg"/>
          <p:cNvPicPr>
            <a:picLocks noChangeAspect="1"/>
          </p:cNvPicPr>
          <p:nvPr userDrawn="1"/>
        </p:nvPicPr>
        <p:blipFill>
          <a:blip r:embed="rId14" cstate="print"/>
          <a:stretch>
            <a:fillRect/>
          </a:stretch>
        </p:blipFill>
        <p:spPr>
          <a:xfrm>
            <a:off x="152400" y="5638800"/>
            <a:ext cx="1040439" cy="1042416"/>
          </a:xfrm>
          <a:prstGeom prst="ellipse">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QrtwXjLq-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6"/>
          <p:cNvSpPr>
            <a:spLocks noGrp="1"/>
          </p:cNvSpPr>
          <p:nvPr>
            <p:ph type="ctrTitle"/>
          </p:nvPr>
        </p:nvSpPr>
        <p:spPr>
          <a:xfrm>
            <a:off x="685800" y="762000"/>
            <a:ext cx="7772400" cy="2362200"/>
          </a:xfrm>
        </p:spPr>
        <p:txBody>
          <a:bodyPr/>
          <a:lstStyle/>
          <a:p>
            <a:pPr eaLnBrk="1" hangingPunct="1"/>
            <a:r>
              <a:rPr lang="en-US" sz="3600" b="1" dirty="0">
                <a:latin typeface="Times New Roman" panose="02020603050405020304" pitchFamily="18" charset="0"/>
                <a:cs typeface="Times New Roman" panose="02020603050405020304" pitchFamily="18" charset="0"/>
              </a:rPr>
              <a:t>Administration of HMEP Grant at the State Level </a:t>
            </a:r>
            <a:br>
              <a:rPr lang="en-US" sz="36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Outreach, Collaboration and Challenges</a:t>
            </a:r>
            <a:br>
              <a:rPr lang="en-US" sz="3600" b="1" dirty="0">
                <a:latin typeface="Times New Roman" panose="02020603050405020304" pitchFamily="18" charset="0"/>
                <a:cs typeface="Times New Roman" panose="02020603050405020304" pitchFamily="18" charset="0"/>
              </a:rPr>
            </a:br>
            <a:endParaRPr lang="en-US" altLang="en-US" sz="3600" b="1" dirty="0">
              <a:solidFill>
                <a:srgbClr val="0033CC"/>
              </a:solidFill>
              <a:latin typeface="Times New Roman" panose="02020603050405020304" pitchFamily="18" charset="0"/>
              <a:cs typeface="Times New Roman" panose="02020603050405020304" pitchFamily="18" charset="0"/>
            </a:endParaRPr>
          </a:p>
        </p:txBody>
      </p:sp>
      <p:sp>
        <p:nvSpPr>
          <p:cNvPr id="8" name="Subtitle 7"/>
          <p:cNvSpPr>
            <a:spLocks noGrp="1"/>
          </p:cNvSpPr>
          <p:nvPr>
            <p:ph type="subTitle" idx="1"/>
          </p:nvPr>
        </p:nvSpPr>
        <p:spPr>
          <a:xfrm>
            <a:off x="914400" y="3657600"/>
            <a:ext cx="7391400" cy="1752600"/>
          </a:xfrm>
        </p:spPr>
        <p:txBody>
          <a:bodyPr rtlCol="0">
            <a:normAutofit/>
          </a:bodyPr>
          <a:lstStyle/>
          <a:p>
            <a:pPr eaLnBrk="1" fontAlgn="auto" hangingPunct="1">
              <a:spcAft>
                <a:spcPts val="0"/>
              </a:spcAft>
              <a:defRPr/>
            </a:pPr>
            <a:r>
              <a:rPr lang="en-US" sz="2600" b="1" dirty="0">
                <a:solidFill>
                  <a:srgbClr val="0033CC"/>
                </a:solidFill>
                <a:latin typeface="Times New Roman" panose="02020603050405020304" pitchFamily="18" charset="0"/>
                <a:cs typeface="Times New Roman" panose="02020603050405020304" pitchFamily="18" charset="0"/>
              </a:rPr>
              <a:t>Swapan K Saha</a:t>
            </a:r>
          </a:p>
          <a:p>
            <a:pPr eaLnBrk="1" fontAlgn="auto" hangingPunct="1">
              <a:spcAft>
                <a:spcPts val="0"/>
              </a:spcAft>
              <a:defRPr/>
            </a:pPr>
            <a:r>
              <a:rPr lang="en-US" sz="2600" b="1" dirty="0">
                <a:solidFill>
                  <a:srgbClr val="0033CC"/>
                </a:solidFill>
                <a:latin typeface="Times New Roman" panose="02020603050405020304" pitchFamily="18" charset="0"/>
                <a:cs typeface="Times New Roman" panose="02020603050405020304" pitchFamily="18" charset="0"/>
              </a:rPr>
              <a:t>Kansas Division of Emergency Management</a:t>
            </a:r>
          </a:p>
          <a:p>
            <a:pPr eaLnBrk="1" fontAlgn="auto" hangingPunct="1">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08013-8111-4CB9-8BC1-BA4A1F9436CD}"/>
              </a:ext>
            </a:extLst>
          </p:cNvPr>
          <p:cNvSpPr>
            <a:spLocks noGrp="1"/>
          </p:cNvSpPr>
          <p:nvPr>
            <p:ph type="title"/>
          </p:nvPr>
        </p:nvSpPr>
        <p:spPr>
          <a:xfrm>
            <a:off x="457200" y="239128"/>
            <a:ext cx="8229600" cy="1143000"/>
          </a:xfrm>
        </p:spPr>
        <p:txBody>
          <a:bodyPr/>
          <a:lstStyle/>
          <a:p>
            <a:r>
              <a:rPr lang="en-US" sz="3600" b="1" dirty="0">
                <a:latin typeface="Times New Roman" panose="02020603050405020304" pitchFamily="18" charset="0"/>
                <a:cs typeface="Times New Roman" panose="02020603050405020304" pitchFamily="18" charset="0"/>
              </a:rPr>
              <a:t>Challenges </a:t>
            </a:r>
          </a:p>
        </p:txBody>
      </p:sp>
      <p:sp>
        <p:nvSpPr>
          <p:cNvPr id="3" name="Content Placeholder 2">
            <a:extLst>
              <a:ext uri="{FF2B5EF4-FFF2-40B4-BE49-F238E27FC236}">
                <a16:creationId xmlns:a16="http://schemas.microsoft.com/office/drawing/2014/main" id="{3C0206D0-8F75-472D-BDB0-D35EF2BE6162}"/>
              </a:ext>
            </a:extLst>
          </p:cNvPr>
          <p:cNvSpPr>
            <a:spLocks noGrp="1"/>
          </p:cNvSpPr>
          <p:nvPr>
            <p:ph idx="1"/>
          </p:nvPr>
        </p:nvSpPr>
        <p:spPr>
          <a:xfrm>
            <a:off x="457200" y="1447801"/>
            <a:ext cx="8229600" cy="4572000"/>
          </a:xfrm>
        </p:spPr>
        <p:txBody>
          <a:bodyPr/>
          <a:lstStyle/>
          <a:p>
            <a:pPr lvl="1">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Average 8-10 LEPCs apply for HMEP funds/year.</a:t>
            </a:r>
          </a:p>
          <a:p>
            <a:pPr lvl="1">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Very few applications from rural jurisdictions</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Misunderstanding of the purpose of the grant program.</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Grant process involves too much paperwork.</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Lack of experience in grant writing.</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Part time emergency manager.</a:t>
            </a:r>
          </a:p>
          <a:p>
            <a:pPr lvl="1">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Turnover at the local level.</a:t>
            </a:r>
          </a:p>
          <a:p>
            <a:pPr lvl="1">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Disagreements at the local level.</a:t>
            </a:r>
          </a:p>
          <a:p>
            <a:pPr lvl="1">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Subgrant certification process.</a:t>
            </a:r>
          </a:p>
          <a:p>
            <a:pPr lvl="1"/>
            <a:endParaRPr lang="en-US" sz="2000" b="1" dirty="0">
              <a:solidFill>
                <a:srgbClr val="0033CC"/>
              </a:solidFill>
            </a:endParaRPr>
          </a:p>
          <a:p>
            <a:pPr marL="457200" lvl="1" indent="0">
              <a:buNone/>
            </a:pPr>
            <a:endParaRPr lang="en-US" sz="2000" b="1" dirty="0">
              <a:solidFill>
                <a:srgbClr val="0033CC"/>
              </a:solidFill>
            </a:endParaRPr>
          </a:p>
        </p:txBody>
      </p:sp>
    </p:spTree>
    <p:extLst>
      <p:ext uri="{BB962C8B-B14F-4D97-AF65-F5344CB8AC3E}">
        <p14:creationId xmlns:p14="http://schemas.microsoft.com/office/powerpoint/2010/main" val="206241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C0CE-DD1A-4DF1-BEE3-1D085B107680}"/>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Challenges…continued</a:t>
            </a:r>
          </a:p>
        </p:txBody>
      </p:sp>
      <p:sp>
        <p:nvSpPr>
          <p:cNvPr id="3" name="Content Placeholder 2">
            <a:extLst>
              <a:ext uri="{FF2B5EF4-FFF2-40B4-BE49-F238E27FC236}">
                <a16:creationId xmlns:a16="http://schemas.microsoft.com/office/drawing/2014/main" id="{5BAC1328-C505-4EA4-A180-C5C7CDC847E7}"/>
              </a:ext>
            </a:extLst>
          </p:cNvPr>
          <p:cNvSpPr>
            <a:spLocks noGrp="1"/>
          </p:cNvSpPr>
          <p:nvPr>
            <p:ph idx="1"/>
          </p:nvPr>
        </p:nvSpPr>
        <p:spPr>
          <a:xfrm>
            <a:off x="457200" y="1371600"/>
            <a:ext cx="8229600" cy="4754563"/>
          </a:xfrm>
        </p:spPr>
        <p:txBody>
          <a:bodyPr/>
          <a:lstStyle/>
          <a:p>
            <a:r>
              <a:rPr lang="en-US" sz="2400" b="1" dirty="0">
                <a:latin typeface="Times New Roman" panose="02020603050405020304" pitchFamily="18" charset="0"/>
                <a:cs typeface="Times New Roman" panose="02020603050405020304" pitchFamily="18" charset="0"/>
              </a:rPr>
              <a:t>Lack of buy in for LEPCs – unfunded mandate.</a:t>
            </a:r>
          </a:p>
          <a:p>
            <a:r>
              <a:rPr lang="en-US" sz="2400" b="1" dirty="0">
                <a:latin typeface="Times New Roman" panose="02020603050405020304" pitchFamily="18" charset="0"/>
                <a:cs typeface="Times New Roman" panose="02020603050405020304" pitchFamily="18" charset="0"/>
              </a:rPr>
              <a:t>Essentially, same applicants apply for HMEP funds.</a:t>
            </a:r>
            <a:endParaRPr lang="en-US" sz="20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Rural LEPCs lack resources</a:t>
            </a:r>
          </a:p>
          <a:p>
            <a:pPr lvl="1">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Part time EM.</a:t>
            </a:r>
          </a:p>
          <a:p>
            <a:pPr lvl="1">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Lack of Equipment/Training supplies for drills and exercises.</a:t>
            </a:r>
          </a:p>
          <a:p>
            <a:pPr lvl="1">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Volunteer fire departments. </a:t>
            </a:r>
          </a:p>
          <a:p>
            <a:r>
              <a:rPr lang="en-US" sz="2400" b="1" dirty="0">
                <a:latin typeface="Times New Roman" panose="02020603050405020304" pitchFamily="18" charset="0"/>
                <a:cs typeface="Times New Roman" panose="02020603050405020304" pitchFamily="18" charset="0"/>
              </a:rPr>
              <a:t>Federal Limitations/Restrictions (equipment, supplies, WMD/CBRNE vs. HazMat, etc.).</a:t>
            </a:r>
          </a:p>
          <a:p>
            <a:r>
              <a:rPr lang="en-US" sz="2400" b="1" dirty="0">
                <a:latin typeface="Times New Roman" panose="02020603050405020304" pitchFamily="18" charset="0"/>
                <a:cs typeface="Times New Roman" panose="02020603050405020304" pitchFamily="18" charset="0"/>
              </a:rPr>
              <a:t>Cancelled projects- unspent funds.</a:t>
            </a:r>
          </a:p>
          <a:p>
            <a:r>
              <a:rPr lang="en-US" sz="2400" b="1" dirty="0">
                <a:latin typeface="Times New Roman" panose="02020603050405020304" pitchFamily="18" charset="0"/>
                <a:cs typeface="Times New Roman" panose="02020603050405020304" pitchFamily="18" charset="0"/>
              </a:rPr>
              <a:t>No bids/quotes/RFPs until subgrants are awarded – delays timely execution of the grants.</a:t>
            </a:r>
          </a:p>
          <a:p>
            <a:endParaRPr lang="en-US" sz="2400" b="1" dirty="0">
              <a:latin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cs typeface="Times New Roman" panose="02020603050405020304" pitchFamily="18" charset="0"/>
            </a:endParaRPr>
          </a:p>
          <a:p>
            <a:endParaRPr lang="en-US" sz="2000" b="1" dirty="0">
              <a:solidFill>
                <a:srgbClr val="0033CC"/>
              </a:solidFill>
            </a:endParaRPr>
          </a:p>
        </p:txBody>
      </p:sp>
    </p:spTree>
    <p:extLst>
      <p:ext uri="{BB962C8B-B14F-4D97-AF65-F5344CB8AC3E}">
        <p14:creationId xmlns:p14="http://schemas.microsoft.com/office/powerpoint/2010/main" val="3119707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6FBE-15AA-4EC8-84EA-44222609B799}"/>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Challenges…continued</a:t>
            </a:r>
          </a:p>
        </p:txBody>
      </p:sp>
      <p:sp>
        <p:nvSpPr>
          <p:cNvPr id="3" name="Content Placeholder 2">
            <a:extLst>
              <a:ext uri="{FF2B5EF4-FFF2-40B4-BE49-F238E27FC236}">
                <a16:creationId xmlns:a16="http://schemas.microsoft.com/office/drawing/2014/main" id="{5E4D14F1-5828-4AE4-94A1-36F15326DBDA}"/>
              </a:ext>
            </a:extLst>
          </p:cNvPr>
          <p:cNvSpPr>
            <a:spLocks noGrp="1"/>
          </p:cNvSpPr>
          <p:nvPr>
            <p:ph idx="1"/>
          </p:nvPr>
        </p:nvSpPr>
        <p:spPr/>
        <p:txBody>
          <a:bodyPr/>
          <a:lstStyle/>
          <a:p>
            <a:r>
              <a:rPr lang="en-US" sz="2400" b="1" dirty="0">
                <a:latin typeface="Times New Roman" panose="02020603050405020304" pitchFamily="18" charset="0"/>
                <a:cs typeface="Times New Roman" panose="02020603050405020304" pitchFamily="18" charset="0"/>
              </a:rPr>
              <a:t>Congress is concerned about the effectiveness of the HMEP Grants Program.</a:t>
            </a:r>
          </a:p>
          <a:p>
            <a:r>
              <a:rPr lang="en-US" sz="2400" b="1" dirty="0">
                <a:latin typeface="Times New Roman" panose="02020603050405020304" pitchFamily="18" charset="0"/>
                <a:cs typeface="Times New Roman" panose="02020603050405020304" pitchFamily="18" charset="0"/>
              </a:rPr>
              <a:t>Some industry groups had been critical of the program in terms of its effectiveness, and some even suggested abolishing the program.</a:t>
            </a:r>
          </a:p>
          <a:p>
            <a:r>
              <a:rPr lang="en-US" sz="2400" b="1" dirty="0">
                <a:latin typeface="Times New Roman" panose="02020603050405020304" pitchFamily="18" charset="0"/>
                <a:cs typeface="Times New Roman" panose="02020603050405020304" pitchFamily="18" charset="0"/>
              </a:rPr>
              <a:t>PHMSA needs to prove to congress the purpose and effectiveness - reauthorization of the grant program.</a:t>
            </a:r>
          </a:p>
          <a:p>
            <a:r>
              <a:rPr lang="en-US" sz="2400" b="1" dirty="0">
                <a:latin typeface="Times New Roman" panose="02020603050405020304" pitchFamily="18" charset="0"/>
                <a:cs typeface="Times New Roman" panose="02020603050405020304" pitchFamily="18" charset="0"/>
              </a:rPr>
              <a:t>Audit findings pushes for stricter enforcements.</a:t>
            </a:r>
          </a:p>
          <a:p>
            <a:r>
              <a:rPr lang="en-US" sz="2400" b="1" dirty="0">
                <a:latin typeface="Times New Roman" panose="02020603050405020304" pitchFamily="18" charset="0"/>
                <a:cs typeface="Times New Roman" panose="02020603050405020304" pitchFamily="18" charset="0"/>
              </a:rPr>
              <a:t>Considerable improvement in recent years but more can be  done. </a:t>
            </a:r>
          </a:p>
          <a:p>
            <a:endParaRPr lang="en-US" sz="2400" b="1" dirty="0"/>
          </a:p>
          <a:p>
            <a:endParaRPr lang="en-US" sz="2000" b="1" dirty="0">
              <a:solidFill>
                <a:srgbClr val="0033CC"/>
              </a:solidFill>
            </a:endParaRPr>
          </a:p>
          <a:p>
            <a:endParaRPr lang="en-US" sz="2000" b="1" dirty="0">
              <a:solidFill>
                <a:srgbClr val="0033CC"/>
              </a:solidFill>
            </a:endParaRPr>
          </a:p>
        </p:txBody>
      </p:sp>
    </p:spTree>
    <p:extLst>
      <p:ext uri="{BB962C8B-B14F-4D97-AF65-F5344CB8AC3E}">
        <p14:creationId xmlns:p14="http://schemas.microsoft.com/office/powerpoint/2010/main" val="383832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12921-5BF1-4F8F-96BF-E648C2929584}"/>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Thoughts?</a:t>
            </a:r>
          </a:p>
        </p:txBody>
      </p:sp>
      <p:sp>
        <p:nvSpPr>
          <p:cNvPr id="3" name="Content Placeholder 2">
            <a:extLst>
              <a:ext uri="{FF2B5EF4-FFF2-40B4-BE49-F238E27FC236}">
                <a16:creationId xmlns:a16="http://schemas.microsoft.com/office/drawing/2014/main" id="{EC40B352-80EC-40F6-99B8-A8C001E06589}"/>
              </a:ext>
            </a:extLst>
          </p:cNvPr>
          <p:cNvSpPr>
            <a:spLocks noGrp="1"/>
          </p:cNvSpPr>
          <p:nvPr>
            <p:ph idx="1"/>
          </p:nvPr>
        </p:nvSpPr>
        <p:spPr>
          <a:xfrm>
            <a:off x="452761" y="1600200"/>
            <a:ext cx="8234039" cy="4525963"/>
          </a:xfrm>
        </p:spPr>
        <p:txBody>
          <a:bodyPr/>
          <a:lstStyle/>
          <a:p>
            <a:r>
              <a:rPr lang="en-US" sz="2400" b="1" dirty="0">
                <a:latin typeface="Times New Roman" panose="02020603050405020304" pitchFamily="18" charset="0"/>
                <a:cs typeface="Times New Roman" panose="02020603050405020304" pitchFamily="18" charset="0"/>
              </a:rPr>
              <a:t>LEPC training initiatives from PHMSA or EPA.</a:t>
            </a:r>
          </a:p>
          <a:p>
            <a:r>
              <a:rPr lang="en-US" sz="2400" b="1" dirty="0">
                <a:latin typeface="Times New Roman" panose="02020603050405020304" pitchFamily="18" charset="0"/>
                <a:cs typeface="Times New Roman" panose="02020603050405020304" pitchFamily="18" charset="0"/>
              </a:rPr>
              <a:t>Funds for LEPC activities.</a:t>
            </a:r>
          </a:p>
          <a:p>
            <a:r>
              <a:rPr lang="en-US" sz="2400" b="1" dirty="0">
                <a:latin typeface="Times New Roman" panose="02020603050405020304" pitchFamily="18" charset="0"/>
                <a:cs typeface="Times New Roman" panose="02020603050405020304" pitchFamily="18" charset="0"/>
              </a:rPr>
              <a:t>Additional outreach efforts from </a:t>
            </a:r>
            <a:r>
              <a:rPr lang="en-US" sz="2400" b="1">
                <a:latin typeface="Times New Roman" panose="02020603050405020304" pitchFamily="18" charset="0"/>
                <a:cs typeface="Times New Roman" panose="02020603050405020304" pitchFamily="18" charset="0"/>
              </a:rPr>
              <a:t>PHMSA and NASTTPO</a:t>
            </a:r>
            <a:r>
              <a:rPr lang="en-US" sz="2400" b="1" dirty="0">
                <a:latin typeface="Times New Roman" panose="02020603050405020304" pitchFamily="18" charset="0"/>
                <a:cs typeface="Times New Roman" panose="02020603050405020304" pitchFamily="18" charset="0"/>
              </a:rPr>
              <a:t>.</a:t>
            </a:r>
          </a:p>
          <a:p>
            <a:r>
              <a:rPr lang="en-US" sz="2400" b="1" dirty="0">
                <a:latin typeface="Times New Roman" panose="02020603050405020304" pitchFamily="18" charset="0"/>
                <a:cs typeface="Times New Roman" panose="02020603050405020304" pitchFamily="18" charset="0"/>
              </a:rPr>
              <a:t>Improved interaction among states grantees.</a:t>
            </a:r>
          </a:p>
          <a:p>
            <a:r>
              <a:rPr lang="en-US" sz="2400" b="1" dirty="0">
                <a:latin typeface="Times New Roman" panose="02020603050405020304" pitchFamily="18" charset="0"/>
                <a:cs typeface="Times New Roman" panose="02020603050405020304" pitchFamily="18" charset="0"/>
              </a:rPr>
              <a:t>Centralized resources for States/LEPCs</a:t>
            </a:r>
          </a:p>
          <a:p>
            <a:pPr lvl="1"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HMEP Expenditure Guide/Best Practices Guide.</a:t>
            </a:r>
          </a:p>
          <a:p>
            <a:pPr lvl="1"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Data on EHS transported through highways and rail. </a:t>
            </a:r>
          </a:p>
          <a:p>
            <a:pPr lvl="1"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Tier 2, RMP, CFATS, etc.</a:t>
            </a:r>
          </a:p>
          <a:p>
            <a:pPr lvl="1"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Database of training across the country.</a:t>
            </a:r>
          </a:p>
          <a:p>
            <a:pPr lvl="1"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Curriculum for training.</a:t>
            </a:r>
          </a:p>
          <a:p>
            <a:pPr lvl="1"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Integration of information across federal agencies.</a:t>
            </a:r>
          </a:p>
          <a:p>
            <a:pPr marL="400050" lvl="1" indent="0">
              <a:buNone/>
            </a:pPr>
            <a:endParaRPr lang="en-US" sz="2000" b="1" dirty="0">
              <a:latin typeface="Times New Roman" panose="02020603050405020304" pitchFamily="18" charset="0"/>
              <a:cs typeface="Times New Roman" panose="02020603050405020304" pitchFamily="18" charset="0"/>
            </a:endParaRPr>
          </a:p>
          <a:p>
            <a:pPr lvl="1" indent="-342900">
              <a:buFont typeface="Courier New" panose="02070309020205020404" pitchFamily="49" charset="0"/>
              <a:buChar char="o"/>
            </a:pPr>
            <a:endParaRPr lang="en-US" sz="2000" b="1" dirty="0">
              <a:latin typeface="Times New Roman" panose="02020603050405020304" pitchFamily="18" charset="0"/>
              <a:cs typeface="Times New Roman" panose="02020603050405020304" pitchFamily="18" charset="0"/>
            </a:endParaRPr>
          </a:p>
          <a:p>
            <a:pPr lvl="1" indent="-342900">
              <a:buFont typeface="Courier New" panose="02070309020205020404" pitchFamily="49" charset="0"/>
              <a:buChar char="o"/>
            </a:pPr>
            <a:endParaRPr lang="en-US" sz="2000" b="1" dirty="0">
              <a:latin typeface="Times New Roman" panose="02020603050405020304" pitchFamily="18" charset="0"/>
              <a:cs typeface="Times New Roman" panose="02020603050405020304" pitchFamily="18" charset="0"/>
            </a:endParaRPr>
          </a:p>
          <a:p>
            <a:pPr lvl="1" indent="-342900">
              <a:buFont typeface="Courier New" panose="02070309020205020404" pitchFamily="49" charset="0"/>
              <a:buChar char="o"/>
            </a:pPr>
            <a:endParaRPr lang="en-US" sz="2000" b="1" dirty="0">
              <a:latin typeface="Times New Roman" panose="02020603050405020304" pitchFamily="18" charset="0"/>
              <a:cs typeface="Times New Roman" panose="02020603050405020304" pitchFamily="18" charset="0"/>
            </a:endParaRPr>
          </a:p>
          <a:p>
            <a:pPr lvl="1" indent="-342900">
              <a:buFont typeface="Courier New" panose="02070309020205020404" pitchFamily="49" charset="0"/>
              <a:buChar char="o"/>
            </a:pPr>
            <a:endParaRPr lang="en-US" sz="2000" b="1" dirty="0">
              <a:latin typeface="Times New Roman" panose="02020603050405020304" pitchFamily="18" charset="0"/>
              <a:cs typeface="Times New Roman" panose="02020603050405020304" pitchFamily="18" charset="0"/>
            </a:endParaRPr>
          </a:p>
          <a:p>
            <a:pPr marL="400050" lvl="1" indent="0">
              <a:buNone/>
            </a:pPr>
            <a:endParaRPr lang="en-US" sz="2000" b="1" dirty="0">
              <a:latin typeface="Times New Roman" panose="02020603050405020304" pitchFamily="18" charset="0"/>
              <a:cs typeface="Times New Roman" panose="02020603050405020304" pitchFamily="18" charset="0"/>
            </a:endParaRPr>
          </a:p>
          <a:p>
            <a:pPr lvl="1" indent="-342900">
              <a:buFont typeface="Courier New" panose="02070309020205020404" pitchFamily="49" charset="0"/>
              <a:buChar char="o"/>
            </a:pPr>
            <a:endParaRPr lang="en-US" sz="2000" b="1" dirty="0">
              <a:latin typeface="Times New Roman" panose="02020603050405020304" pitchFamily="18" charset="0"/>
              <a:cs typeface="Times New Roman" panose="02020603050405020304" pitchFamily="18" charset="0"/>
            </a:endParaRPr>
          </a:p>
          <a:p>
            <a:pPr marL="400050" lvl="1" indent="0">
              <a:buNone/>
            </a:pPr>
            <a:endParaRPr lang="en-US" sz="2000" b="1" dirty="0">
              <a:latin typeface="Times New Roman" panose="02020603050405020304" pitchFamily="18" charset="0"/>
              <a:cs typeface="Times New Roman" panose="02020603050405020304" pitchFamily="18" charset="0"/>
            </a:endParaRPr>
          </a:p>
          <a:p>
            <a:pPr lvl="1" indent="-342900">
              <a:buFont typeface="Courier New" panose="02070309020205020404" pitchFamily="49" charset="0"/>
              <a:buChar char="o"/>
            </a:pPr>
            <a:endParaRPr lang="en-US" sz="2000" b="1" dirty="0">
              <a:latin typeface="Times New Roman" panose="02020603050405020304" pitchFamily="18" charset="0"/>
              <a:cs typeface="Times New Roman" panose="02020603050405020304" pitchFamily="18" charset="0"/>
            </a:endParaRPr>
          </a:p>
          <a:p>
            <a:pPr marL="400050" lvl="1" indent="0">
              <a:buNone/>
            </a:pPr>
            <a:endParaRPr lang="en-US" sz="20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000" b="1" dirty="0">
              <a:solidFill>
                <a:srgbClr val="0033CC"/>
              </a:solidFill>
            </a:endParaRPr>
          </a:p>
          <a:p>
            <a:endParaRPr lang="en-US" sz="2000" b="1" dirty="0">
              <a:solidFill>
                <a:srgbClr val="0033CC"/>
              </a:solidFill>
            </a:endParaRPr>
          </a:p>
          <a:p>
            <a:endParaRPr lang="en-US" sz="2000" b="1" dirty="0">
              <a:solidFill>
                <a:srgbClr val="0033CC"/>
              </a:solidFill>
            </a:endParaRPr>
          </a:p>
          <a:p>
            <a:endParaRPr lang="en-US" sz="2000" b="1" dirty="0">
              <a:solidFill>
                <a:srgbClr val="0033CC"/>
              </a:solidFill>
            </a:endParaRPr>
          </a:p>
          <a:p>
            <a:endParaRPr lang="en-US" sz="2000" b="1" dirty="0">
              <a:solidFill>
                <a:srgbClr val="0033CC"/>
              </a:solidFill>
            </a:endParaRPr>
          </a:p>
          <a:p>
            <a:endParaRPr lang="en-US" sz="2000" b="1" dirty="0">
              <a:solidFill>
                <a:srgbClr val="0033CC"/>
              </a:solidFill>
            </a:endParaRPr>
          </a:p>
          <a:p>
            <a:pPr marL="0" indent="0">
              <a:buNone/>
            </a:pPr>
            <a:endParaRPr lang="en-US" sz="2000" b="1" dirty="0">
              <a:solidFill>
                <a:srgbClr val="0033CC"/>
              </a:solidFill>
            </a:endParaRPr>
          </a:p>
          <a:p>
            <a:r>
              <a:rPr lang="en-US" sz="2000" b="1" dirty="0">
                <a:solidFill>
                  <a:srgbClr val="FF0000"/>
                </a:solidFill>
              </a:rPr>
              <a:t>Proposed Fund Allocation: $8,324.00.</a:t>
            </a:r>
          </a:p>
        </p:txBody>
      </p:sp>
    </p:spTree>
    <p:extLst>
      <p:ext uri="{BB962C8B-B14F-4D97-AF65-F5344CB8AC3E}">
        <p14:creationId xmlns:p14="http://schemas.microsoft.com/office/powerpoint/2010/main" val="3648076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DA17-C2BD-43B5-8DFC-DE3875C54BF1}"/>
              </a:ext>
            </a:extLst>
          </p:cNvPr>
          <p:cNvSpPr>
            <a:spLocks noGrp="1"/>
          </p:cNvSpPr>
          <p:nvPr>
            <p:ph type="title"/>
          </p:nvPr>
        </p:nvSpPr>
        <p:spPr/>
        <p:txBody>
          <a:bodyPr/>
          <a:lstStyle/>
          <a:p>
            <a:r>
              <a:rPr lang="en-US" dirty="0"/>
              <a:t>Questions</a:t>
            </a:r>
          </a:p>
        </p:txBody>
      </p:sp>
      <p:pic>
        <p:nvPicPr>
          <p:cNvPr id="7" name="Content Placeholder 6" descr="Cup of coffee 3D pattern">
            <a:extLst>
              <a:ext uri="{FF2B5EF4-FFF2-40B4-BE49-F238E27FC236}">
                <a16:creationId xmlns:a16="http://schemas.microsoft.com/office/drawing/2014/main" id="{2063629E-28AD-4B22-B353-631F905906CA}"/>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61254" y="1600200"/>
            <a:ext cx="3621491" cy="4525963"/>
          </a:xfrm>
        </p:spPr>
      </p:pic>
    </p:spTree>
    <p:extLst>
      <p:ext uri="{BB962C8B-B14F-4D97-AF65-F5344CB8AC3E}">
        <p14:creationId xmlns:p14="http://schemas.microsoft.com/office/powerpoint/2010/main" val="1178788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Contact Information</a:t>
            </a:r>
          </a:p>
        </p:txBody>
      </p:sp>
      <p:sp>
        <p:nvSpPr>
          <p:cNvPr id="3" name="Content Placeholder 2"/>
          <p:cNvSpPr>
            <a:spLocks noGrp="1"/>
          </p:cNvSpPr>
          <p:nvPr>
            <p:ph idx="1"/>
          </p:nvPr>
        </p:nvSpPr>
        <p:spPr>
          <a:xfrm>
            <a:off x="457200" y="1600200"/>
            <a:ext cx="8229600" cy="4525963"/>
          </a:xfrm>
        </p:spPr>
        <p:txBody>
          <a:bodyPr/>
          <a:lstStyle/>
          <a:p>
            <a:pPr marL="0" indent="0">
              <a:buNone/>
            </a:pPr>
            <a:endParaRPr lang="en-US" dirty="0"/>
          </a:p>
          <a:p>
            <a:pPr marL="0" indent="0">
              <a:buNone/>
            </a:pPr>
            <a:endParaRPr lang="en-US" sz="2400" b="1" dirty="0">
              <a:solidFill>
                <a:srgbClr val="0070C0"/>
              </a:solidFill>
            </a:endParaRPr>
          </a:p>
          <a:p>
            <a:pPr marL="0" indent="0" algn="ctr" eaLnBrk="1" fontAlgn="auto" hangingPunct="1">
              <a:spcAft>
                <a:spcPts val="0"/>
              </a:spcAft>
              <a:buNone/>
              <a:defRPr/>
            </a:pPr>
            <a:r>
              <a:rPr lang="en-US" sz="2400" b="1" dirty="0">
                <a:latin typeface="Times New Roman" panose="02020603050405020304" pitchFamily="18" charset="0"/>
                <a:cs typeface="Times New Roman" panose="02020603050405020304" pitchFamily="18" charset="0"/>
              </a:rPr>
              <a:t>Swapan K Saha, PhD</a:t>
            </a:r>
          </a:p>
          <a:p>
            <a:pPr marL="0" indent="0" algn="ctr" eaLnBrk="1" fontAlgn="auto" hangingPunct="1">
              <a:spcAft>
                <a:spcPts val="0"/>
              </a:spcAft>
              <a:buNone/>
              <a:defRPr/>
            </a:pPr>
            <a:r>
              <a:rPr lang="en-US" sz="2400" b="1" dirty="0">
                <a:latin typeface="Times New Roman" panose="02020603050405020304" pitchFamily="18" charset="0"/>
                <a:cs typeface="Times New Roman" panose="02020603050405020304" pitchFamily="18" charset="0"/>
              </a:rPr>
              <a:t>Environmental Program Administrator</a:t>
            </a:r>
          </a:p>
          <a:p>
            <a:pPr marL="0" indent="0" algn="ctr" eaLnBrk="1" fontAlgn="auto" hangingPunct="1">
              <a:spcAft>
                <a:spcPts val="0"/>
              </a:spcAft>
              <a:buNone/>
              <a:defRPr/>
            </a:pPr>
            <a:r>
              <a:rPr lang="en-US" sz="2400" b="1" dirty="0">
                <a:latin typeface="Times New Roman" panose="02020603050405020304" pitchFamily="18" charset="0"/>
                <a:cs typeface="Times New Roman" panose="02020603050405020304" pitchFamily="18" charset="0"/>
              </a:rPr>
              <a:t>Kansas Division of Emergency Management</a:t>
            </a:r>
          </a:p>
          <a:p>
            <a:pPr marL="0" indent="0" algn="ctr" eaLnBrk="1" fontAlgn="auto" hangingPunct="1">
              <a:spcAft>
                <a:spcPts val="0"/>
              </a:spcAft>
              <a:buNone/>
              <a:defRPr/>
            </a:pPr>
            <a:r>
              <a:rPr lang="en-US" sz="2400" b="1" dirty="0">
                <a:latin typeface="Times New Roman" panose="02020603050405020304" pitchFamily="18" charset="0"/>
                <a:cs typeface="Times New Roman" panose="02020603050405020304" pitchFamily="18" charset="0"/>
              </a:rPr>
              <a:t>2800 SW Topeka Blvd., Topeka KS 66611</a:t>
            </a:r>
          </a:p>
          <a:p>
            <a:pPr marL="0" indent="0" algn="ctr" eaLnBrk="1" fontAlgn="auto" hangingPunct="1">
              <a:spcAft>
                <a:spcPts val="0"/>
              </a:spcAft>
              <a:buNone/>
              <a:defRPr/>
            </a:pPr>
            <a:r>
              <a:rPr lang="en-US" sz="2400" b="1" dirty="0">
                <a:latin typeface="Times New Roman" panose="02020603050405020304" pitchFamily="18" charset="0"/>
                <a:cs typeface="Times New Roman" panose="02020603050405020304" pitchFamily="18" charset="0"/>
              </a:rPr>
              <a:t>Phone: (785) 207-1579</a:t>
            </a:r>
          </a:p>
          <a:p>
            <a:pPr marL="0" indent="0" algn="ctr" eaLnBrk="1" fontAlgn="auto" hangingPunct="1">
              <a:spcAft>
                <a:spcPts val="0"/>
              </a:spcAft>
              <a:buNone/>
              <a:defRPr/>
            </a:pPr>
            <a:r>
              <a:rPr lang="en-US" sz="2400" b="1" dirty="0">
                <a:latin typeface="Times New Roman" panose="02020603050405020304" pitchFamily="18" charset="0"/>
                <a:cs typeface="Times New Roman" panose="02020603050405020304" pitchFamily="18" charset="0"/>
              </a:rPr>
              <a:t>Email: swapan.saha@ks.gov </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89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3266"/>
            <a:ext cx="8229600" cy="1529333"/>
          </a:xfrm>
        </p:spPr>
        <p:txBody>
          <a:bodyPr/>
          <a:lstStyle/>
          <a:p>
            <a:pPr eaLnBrk="1" hangingPunct="1"/>
            <a:r>
              <a:rPr lang="en-US" sz="3600" b="1" dirty="0">
                <a:latin typeface="Times New Roman" panose="02020603050405020304" pitchFamily="18" charset="0"/>
                <a:cs typeface="Times New Roman" panose="02020603050405020304" pitchFamily="18" charset="0"/>
              </a:rPr>
              <a:t>Grant Programs Administered by the Kansas Division of Emergency Management (KDEM)</a:t>
            </a:r>
            <a:endParaRPr lang="en-US" altLang="en-US" sz="3600" b="1" dirty="0">
              <a:latin typeface="+mn-lt"/>
            </a:endParaRPr>
          </a:p>
        </p:txBody>
      </p:sp>
      <p:sp>
        <p:nvSpPr>
          <p:cNvPr id="3075" name="Content Placeholder 2"/>
          <p:cNvSpPr>
            <a:spLocks noGrp="1"/>
          </p:cNvSpPr>
          <p:nvPr>
            <p:ph idx="1"/>
          </p:nvPr>
        </p:nvSpPr>
        <p:spPr>
          <a:xfrm>
            <a:off x="457200" y="2286000"/>
            <a:ext cx="8229600" cy="3840163"/>
          </a:xfrm>
        </p:spPr>
        <p:txBody>
          <a:bodyPr/>
          <a:lstStyle/>
          <a:p>
            <a:r>
              <a:rPr lang="en-US" sz="2400" b="1" dirty="0">
                <a:latin typeface="Times New Roman" panose="02020603050405020304" pitchFamily="18" charset="0"/>
                <a:cs typeface="Times New Roman" panose="02020603050405020304" pitchFamily="18" charset="0"/>
              </a:rPr>
              <a:t>Emergency Management Performance Grant </a:t>
            </a:r>
          </a:p>
          <a:p>
            <a:r>
              <a:rPr lang="en-US" sz="2400" b="1" dirty="0">
                <a:latin typeface="Times New Roman" panose="02020603050405020304" pitchFamily="18" charset="0"/>
                <a:cs typeface="Times New Roman" panose="02020603050405020304" pitchFamily="18" charset="0"/>
              </a:rPr>
              <a:t>Hazardous Materials Emergency Preparedness Grant</a:t>
            </a:r>
          </a:p>
          <a:p>
            <a:r>
              <a:rPr lang="en-US" sz="2400" b="1" dirty="0">
                <a:latin typeface="Times New Roman" panose="02020603050405020304" pitchFamily="18" charset="0"/>
                <a:cs typeface="Times New Roman" panose="02020603050405020304" pitchFamily="18" charset="0"/>
              </a:rPr>
              <a:t>Hazard Mitigation Grant  </a:t>
            </a:r>
          </a:p>
          <a:p>
            <a:r>
              <a:rPr lang="en-US" sz="2400" b="1" dirty="0">
                <a:latin typeface="Times New Roman" panose="02020603050405020304" pitchFamily="18" charset="0"/>
                <a:cs typeface="Times New Roman" panose="02020603050405020304" pitchFamily="18" charset="0"/>
              </a:rPr>
              <a:t>Flood Mitigation Assistance Grant </a:t>
            </a:r>
          </a:p>
          <a:p>
            <a:r>
              <a:rPr lang="en-US" sz="2400" b="1" dirty="0">
                <a:latin typeface="Times New Roman" panose="02020603050405020304" pitchFamily="18" charset="0"/>
                <a:cs typeface="Times New Roman" panose="02020603050405020304" pitchFamily="18" charset="0"/>
              </a:rPr>
              <a:t>Hazard Mitigation Assistance Grant </a:t>
            </a:r>
          </a:p>
          <a:p>
            <a:r>
              <a:rPr lang="en-US" sz="2400" b="1" dirty="0">
                <a:latin typeface="Times New Roman" panose="02020603050405020304" pitchFamily="18" charset="0"/>
                <a:cs typeface="Times New Roman" panose="02020603050405020304" pitchFamily="18" charset="0"/>
              </a:rPr>
              <a:t>Individual Assistance Grant </a:t>
            </a:r>
          </a:p>
          <a:p>
            <a:pPr eaLnBrk="1" hangingPunct="1">
              <a:defRPr/>
            </a:pPr>
            <a:endParaRPr lang="en-US" altLang="en-US" sz="2400" b="1" dirty="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7746-B021-2135-C971-9BEBF28A947D}"/>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6F5D1382-5D89-D411-3FA3-82A99A0F0514}"/>
              </a:ext>
            </a:extLst>
          </p:cNvPr>
          <p:cNvSpPr>
            <a:spLocks noGrp="1"/>
          </p:cNvSpPr>
          <p:nvPr>
            <p:ph idx="1"/>
          </p:nvPr>
        </p:nvSpPr>
        <p:spPr/>
        <p:txBody>
          <a:bodyPr/>
          <a:lstStyle/>
          <a:p>
            <a:r>
              <a:rPr lang="en-US" sz="2400" b="1" dirty="0">
                <a:latin typeface="Times New Roman" panose="02020603050405020304" pitchFamily="18" charset="0"/>
                <a:cs typeface="Times New Roman" panose="02020603050405020304" pitchFamily="18" charset="0"/>
              </a:rPr>
              <a:t>KS HMEP grant program -  since the inception of the grant program at the federal level.</a:t>
            </a:r>
          </a:p>
          <a:p>
            <a:r>
              <a:rPr lang="en-US" sz="2400" b="1" dirty="0">
                <a:latin typeface="Times New Roman" panose="02020603050405020304" pitchFamily="18" charset="0"/>
                <a:cs typeface="Times New Roman" panose="02020603050405020304" pitchFamily="18" charset="0"/>
              </a:rPr>
              <a:t>Issues identified in 2008:</a:t>
            </a:r>
          </a:p>
          <a:p>
            <a:pPr lvl="1"/>
            <a:r>
              <a:rPr lang="en-US" sz="2400" b="1" dirty="0">
                <a:latin typeface="Times New Roman" panose="02020603050405020304" pitchFamily="18" charset="0"/>
                <a:cs typeface="Times New Roman" panose="02020603050405020304" pitchFamily="18" charset="0"/>
              </a:rPr>
              <a:t>State drew down funds early in the grant period.</a:t>
            </a:r>
          </a:p>
          <a:p>
            <a:pPr lvl="1"/>
            <a:r>
              <a:rPr lang="en-US" sz="2400" b="1" dirty="0">
                <a:latin typeface="Times New Roman" panose="02020603050405020304" pitchFamily="18" charset="0"/>
                <a:cs typeface="Times New Roman" panose="02020603050405020304" pitchFamily="18" charset="0"/>
              </a:rPr>
              <a:t>Advances were authorized.</a:t>
            </a:r>
          </a:p>
          <a:p>
            <a:pPr lvl="1"/>
            <a:r>
              <a:rPr lang="en-US" sz="2400" b="1" dirty="0">
                <a:latin typeface="Times New Roman" panose="02020603050405020304" pitchFamily="18" charset="0"/>
                <a:cs typeface="Times New Roman" panose="02020603050405020304" pitchFamily="18" charset="0"/>
              </a:rPr>
              <a:t>Open subgrants from previous years, unspent funds. </a:t>
            </a:r>
          </a:p>
          <a:p>
            <a:r>
              <a:rPr lang="en-US" sz="2400" b="1" dirty="0">
                <a:latin typeface="Times New Roman" panose="02020603050405020304" pitchFamily="18" charset="0"/>
                <a:cs typeface="Times New Roman" panose="02020603050405020304" pitchFamily="18" charset="0"/>
              </a:rPr>
              <a:t>Unspent funds were returned to PHMSA in 2009.</a:t>
            </a:r>
          </a:p>
          <a:p>
            <a:r>
              <a:rPr lang="en-US" sz="2400" b="1" dirty="0">
                <a:latin typeface="Times New Roman" panose="02020603050405020304" pitchFamily="18" charset="0"/>
                <a:cs typeface="Times New Roman" panose="02020603050405020304" pitchFamily="18" charset="0"/>
              </a:rPr>
              <a:t>Federal audit in 2010.</a:t>
            </a:r>
          </a:p>
          <a:p>
            <a:endParaRPr lang="en-US" sz="2400" b="1" dirty="0">
              <a:latin typeface="Times New Roman" panose="02020603050405020304" pitchFamily="18" charset="0"/>
              <a:cs typeface="Times New Roman" panose="02020603050405020304" pitchFamily="18" charset="0"/>
            </a:endParaRP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772164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D595C-91DB-8F40-5859-EB6D4DE48A68}"/>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Streamline HMEP Program </a:t>
            </a:r>
          </a:p>
        </p:txBody>
      </p:sp>
      <p:sp>
        <p:nvSpPr>
          <p:cNvPr id="3" name="Content Placeholder 2">
            <a:extLst>
              <a:ext uri="{FF2B5EF4-FFF2-40B4-BE49-F238E27FC236}">
                <a16:creationId xmlns:a16="http://schemas.microsoft.com/office/drawing/2014/main" id="{779C1A47-C7FC-D40E-127F-471B0200AD7F}"/>
              </a:ext>
            </a:extLst>
          </p:cNvPr>
          <p:cNvSpPr>
            <a:spLocks noGrp="1"/>
          </p:cNvSpPr>
          <p:nvPr>
            <p:ph idx="1"/>
          </p:nvPr>
        </p:nvSpPr>
        <p:spPr/>
        <p:txBody>
          <a:bodyPr/>
          <a:lstStyle/>
          <a:p>
            <a:r>
              <a:rPr lang="en-US" sz="2400" b="1" dirty="0">
                <a:latin typeface="Times New Roman" panose="02020603050405020304" pitchFamily="18" charset="0"/>
                <a:cs typeface="Times New Roman" panose="02020603050405020304" pitchFamily="18" charset="0"/>
              </a:rPr>
              <a:t>Fixed subgrant application period.</a:t>
            </a:r>
          </a:p>
          <a:p>
            <a:r>
              <a:rPr lang="en-US" sz="2400" b="1" dirty="0">
                <a:latin typeface="Times New Roman" panose="02020603050405020304" pitchFamily="18" charset="0"/>
                <a:cs typeface="Times New Roman" panose="02020603050405020304" pitchFamily="18" charset="0"/>
              </a:rPr>
              <a:t>Identify funding priority areas.</a:t>
            </a:r>
          </a:p>
          <a:p>
            <a:r>
              <a:rPr lang="en-US" sz="2400" b="1" dirty="0">
                <a:latin typeface="Times New Roman" panose="02020603050405020304" pitchFamily="18" charset="0"/>
                <a:cs typeface="Times New Roman" panose="02020603050405020304" pitchFamily="18" charset="0"/>
              </a:rPr>
              <a:t>Develop subgrant application scoring criteria.</a:t>
            </a:r>
          </a:p>
          <a:p>
            <a:r>
              <a:rPr lang="en-US" sz="2400" b="1" dirty="0">
                <a:latin typeface="Times New Roman" panose="02020603050405020304" pitchFamily="18" charset="0"/>
                <a:cs typeface="Times New Roman" panose="02020603050405020304" pitchFamily="18" charset="0"/>
              </a:rPr>
              <a:t>Subgrant review process- HMEP Grant Review Committee (involves experts from different KDEM bureaus).</a:t>
            </a:r>
          </a:p>
          <a:p>
            <a:r>
              <a:rPr lang="en-US" sz="2400" b="1" dirty="0">
                <a:latin typeface="Times New Roman" panose="02020603050405020304" pitchFamily="18" charset="0"/>
                <a:cs typeface="Times New Roman" panose="02020603050405020304" pitchFamily="18" charset="0"/>
              </a:rPr>
              <a:t>Preapproval of training projects.</a:t>
            </a:r>
          </a:p>
          <a:p>
            <a:r>
              <a:rPr lang="en-US" sz="2400" b="1" dirty="0">
                <a:latin typeface="Times New Roman" panose="02020603050405020304" pitchFamily="18" charset="0"/>
                <a:cs typeface="Times New Roman" panose="02020603050405020304" pitchFamily="18" charset="0"/>
              </a:rPr>
              <a:t>Review committee recommends applications for approval by CEPR (SERC for Kansas).</a:t>
            </a:r>
          </a:p>
          <a:p>
            <a:r>
              <a:rPr lang="en-US" sz="2400" b="1" dirty="0">
                <a:latin typeface="Times New Roman" panose="02020603050405020304" pitchFamily="18" charset="0"/>
                <a:cs typeface="Times New Roman" panose="02020603050405020304" pitchFamily="18" charset="0"/>
              </a:rPr>
              <a:t>Approved HMEP applications are submitted to PHMSA (contractual projects).</a:t>
            </a:r>
            <a:endParaRPr lang="en-US" b="1"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Tree>
    <p:extLst>
      <p:ext uri="{BB962C8B-B14F-4D97-AF65-F5344CB8AC3E}">
        <p14:creationId xmlns:p14="http://schemas.microsoft.com/office/powerpoint/2010/main" val="331785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3600" b="1" dirty="0">
                <a:latin typeface="Times New Roman" panose="02020603050405020304" pitchFamily="18" charset="0"/>
                <a:cs typeface="Times New Roman" panose="02020603050405020304" pitchFamily="18" charset="0"/>
              </a:rPr>
              <a:t>Subgrant Application Components  </a:t>
            </a:r>
          </a:p>
        </p:txBody>
      </p:sp>
      <p:sp>
        <p:nvSpPr>
          <p:cNvPr id="3" name="Content Placeholder 2"/>
          <p:cNvSpPr>
            <a:spLocks noGrp="1"/>
          </p:cNvSpPr>
          <p:nvPr>
            <p:ph idx="1"/>
          </p:nvPr>
        </p:nvSpPr>
        <p:spPr>
          <a:xfrm>
            <a:off x="457200" y="1417638"/>
            <a:ext cx="8229600" cy="4830762"/>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Subgrant Application Components</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Needs Assessment.</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Goals &amp; Objectives.</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Project Description.</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Project Timeline.</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Detailed Budget.</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Certification by authorities</a:t>
            </a: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Kansas HMEP Grant Guidance &amp; Scope Of Work (SOW)</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Commodity Flow Study SOW. </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Hazards Analysis SOW.</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Hazmat exercise SOW.</a:t>
            </a:r>
          </a:p>
          <a:p>
            <a:pPr marL="0" indent="0">
              <a:buNone/>
            </a:pPr>
            <a:endParaRPr lang="en-US" sz="2400" spc="30" dirty="0">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HMEP Fund Allocation</a:t>
            </a:r>
          </a:p>
        </p:txBody>
      </p:sp>
      <p:sp>
        <p:nvSpPr>
          <p:cNvPr id="3" name="Content Placeholder 2"/>
          <p:cNvSpPr>
            <a:spLocks noGrp="1"/>
          </p:cNvSpPr>
          <p:nvPr>
            <p:ph idx="1"/>
          </p:nvPr>
        </p:nvSpPr>
        <p:spPr>
          <a:xfrm>
            <a:off x="685800" y="1752600"/>
            <a:ext cx="7848600" cy="4373563"/>
          </a:xfrm>
        </p:spPr>
        <p:txBody>
          <a:bodyPr/>
          <a:lstStyle/>
          <a:p>
            <a:pPr eaLnBrk="1" fontAlgn="auto" hangingPunct="1">
              <a:lnSpc>
                <a:spcPct val="90000"/>
              </a:lnSpc>
              <a:spcBef>
                <a:spcPts val="1000"/>
              </a:spcBef>
              <a:spcAft>
                <a:spcPts val="0"/>
              </a:spcAft>
              <a:defRPr/>
            </a:pPr>
            <a:r>
              <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Priority order:</a:t>
            </a: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Counties/LEPCs.</a:t>
            </a: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Office of State Fire Marshal.</a:t>
            </a: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Kansas University Fire and Rescue Training Institute.</a:t>
            </a: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lang="en-US" sz="2200" b="1" dirty="0">
                <a:solidFill>
                  <a:prstClr val="black"/>
                </a:solidFill>
                <a:latin typeface="Times New Roman" panose="02020603050405020304" pitchFamily="18" charset="0"/>
                <a:cs typeface="Times New Roman" panose="02020603050405020304" pitchFamily="18" charset="0"/>
              </a:rPr>
              <a:t>Other public entities.</a:t>
            </a:r>
            <a:endPar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lang="en-US" sz="2200" b="1" dirty="0">
                <a:solidFill>
                  <a:prstClr val="black"/>
                </a:solidFill>
                <a:latin typeface="Times New Roman" panose="02020603050405020304" pitchFamily="18" charset="0"/>
                <a:cs typeface="Times New Roman" panose="02020603050405020304" pitchFamily="18" charset="0"/>
              </a:rPr>
              <a:t>KDEM projects.</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Travel and admin cost less than 15%</a:t>
            </a:r>
          </a:p>
          <a:p>
            <a:pPr marL="57150" indent="0">
              <a:buNone/>
            </a:pPr>
            <a:endParaRPr lang="en-US" sz="2400" b="1" dirty="0"/>
          </a:p>
        </p:txBody>
      </p:sp>
    </p:spTree>
    <p:extLst>
      <p:ext uri="{BB962C8B-B14F-4D97-AF65-F5344CB8AC3E}">
        <p14:creationId xmlns:p14="http://schemas.microsoft.com/office/powerpoint/2010/main" val="240995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HMEP Subgrant Award/Execution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a:lstStyle/>
          <a:p>
            <a:r>
              <a:rPr lang="en-US" sz="2400" b="1" dirty="0">
                <a:latin typeface="Times New Roman" panose="02020603050405020304" pitchFamily="18" charset="0"/>
                <a:cs typeface="Times New Roman" panose="02020603050405020304" pitchFamily="18" charset="0"/>
              </a:rPr>
              <a:t>Notification to subgrantees.</a:t>
            </a:r>
          </a:p>
          <a:p>
            <a:r>
              <a:rPr lang="en-US" sz="2400" b="1" dirty="0">
                <a:latin typeface="Times New Roman" panose="02020603050405020304" pitchFamily="18" charset="0"/>
                <a:cs typeface="Times New Roman" panose="02020603050405020304" pitchFamily="18" charset="0"/>
              </a:rPr>
              <a:t>Subgrant contract - </a:t>
            </a:r>
            <a:r>
              <a:rPr lang="en-US" sz="2200" b="1" dirty="0">
                <a:latin typeface="Times New Roman" panose="02020603050405020304" pitchFamily="18" charset="0"/>
                <a:cs typeface="Times New Roman" panose="02020603050405020304" pitchFamily="18" charset="0"/>
              </a:rPr>
              <a:t>Reviewed and approved by legal.</a:t>
            </a:r>
          </a:p>
          <a:p>
            <a:r>
              <a:rPr lang="en-US" sz="2400" b="1" dirty="0">
                <a:latin typeface="Times New Roman" panose="02020603050405020304" pitchFamily="18" charset="0"/>
                <a:cs typeface="Times New Roman" panose="02020603050405020304" pitchFamily="18" charset="0"/>
              </a:rPr>
              <a:t>Contract signed between subrecipients and KDEM</a:t>
            </a:r>
          </a:p>
          <a:p>
            <a:r>
              <a:rPr lang="en-US" sz="2400" b="1" dirty="0">
                <a:latin typeface="Times New Roman" panose="02020603050405020304" pitchFamily="18" charset="0"/>
                <a:cs typeface="Times New Roman" panose="02020603050405020304" pitchFamily="18" charset="0"/>
              </a:rPr>
              <a:t>KDEM monitors subgrantee performance – provides feedback.</a:t>
            </a:r>
          </a:p>
          <a:p>
            <a:r>
              <a:rPr lang="en-US" sz="2400" b="1" dirty="0">
                <a:latin typeface="Times New Roman" panose="02020603050405020304" pitchFamily="18" charset="0"/>
                <a:cs typeface="Times New Roman" panose="02020603050405020304" pitchFamily="18" charset="0"/>
              </a:rPr>
              <a:t>Reimbursement requests from subgrantees are reviewed and processed.</a:t>
            </a:r>
          </a:p>
          <a:p>
            <a:r>
              <a:rPr lang="en-US" sz="2400" b="1" dirty="0">
                <a:latin typeface="Times New Roman" panose="02020603050405020304" pitchFamily="18" charset="0"/>
                <a:cs typeface="Times New Roman" panose="02020603050405020304" pitchFamily="18" charset="0"/>
              </a:rPr>
              <a:t>Subrecipients submit mid-year and annual reports.</a:t>
            </a:r>
          </a:p>
          <a:p>
            <a:r>
              <a:rPr lang="en-US" sz="2400" b="1" dirty="0">
                <a:latin typeface="Times New Roman" panose="02020603050405020304" pitchFamily="18" charset="0"/>
                <a:cs typeface="Times New Roman" panose="02020603050405020304" pitchFamily="18" charset="0"/>
              </a:rPr>
              <a:t>KDEM submits FFR and Annual Reports to PHMSA.</a:t>
            </a:r>
          </a:p>
          <a:p>
            <a:r>
              <a:rPr lang="en-US" sz="2400" b="1" dirty="0">
                <a:latin typeface="Times New Roman" panose="02020603050405020304" pitchFamily="18" charset="0"/>
                <a:cs typeface="Times New Roman" panose="02020603050405020304" pitchFamily="18" charset="0"/>
              </a:rPr>
              <a:t>Reallocation of unspent funds – supplemental subgrant applications.</a:t>
            </a:r>
          </a:p>
          <a:p>
            <a:endParaRPr lang="en-US" sz="2400" b="1" dirty="0">
              <a:latin typeface="Times New Roman" panose="02020603050405020304" pitchFamily="18" charset="0"/>
              <a:cs typeface="Times New Roman" panose="02020603050405020304" pitchFamily="18" charset="0"/>
            </a:endParaRPr>
          </a:p>
          <a:p>
            <a:pPr marL="457200" lvl="1" indent="0">
              <a:buNone/>
            </a:pPr>
            <a:endParaRPr lang="en-US" sz="20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pPr marL="0" indent="0">
              <a:spcBef>
                <a:spcPts val="0"/>
              </a:spcBef>
              <a:buNone/>
            </a:pPr>
            <a:r>
              <a:rPr lang="en-US" dirty="0"/>
              <a:t>	</a:t>
            </a:r>
          </a:p>
          <a:p>
            <a:endParaRPr lang="en-US" dirty="0"/>
          </a:p>
        </p:txBody>
      </p:sp>
    </p:spTree>
    <p:extLst>
      <p:ext uri="{BB962C8B-B14F-4D97-AF65-F5344CB8AC3E}">
        <p14:creationId xmlns:p14="http://schemas.microsoft.com/office/powerpoint/2010/main" val="37972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BD33-14EC-67EF-8E98-72CB0EDE7D8D}"/>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Outreach Activities</a:t>
            </a:r>
          </a:p>
        </p:txBody>
      </p:sp>
      <p:sp>
        <p:nvSpPr>
          <p:cNvPr id="3" name="Content Placeholder 2">
            <a:extLst>
              <a:ext uri="{FF2B5EF4-FFF2-40B4-BE49-F238E27FC236}">
                <a16:creationId xmlns:a16="http://schemas.microsoft.com/office/drawing/2014/main" id="{596BABDE-0432-FE67-D07F-A0E29B48C74E}"/>
              </a:ext>
            </a:extLst>
          </p:cNvPr>
          <p:cNvSpPr>
            <a:spLocks noGrp="1"/>
          </p:cNvSpPr>
          <p:nvPr>
            <p:ph idx="1"/>
          </p:nvPr>
        </p:nvSpPr>
        <p:spPr>
          <a:xfrm>
            <a:off x="457200" y="1524000"/>
            <a:ext cx="8229600" cy="4602163"/>
          </a:xfrm>
        </p:spPr>
        <p:txBody>
          <a:bodyPr/>
          <a:lstStyle/>
          <a:p>
            <a:r>
              <a:rPr lang="en-US" sz="2400" b="1" dirty="0">
                <a:latin typeface="Times New Roman" panose="02020603050405020304" pitchFamily="18" charset="0"/>
                <a:cs typeface="Times New Roman" panose="02020603050405020304" pitchFamily="18" charset="0"/>
              </a:rPr>
              <a:t>Presentations at:</a:t>
            </a:r>
          </a:p>
          <a:p>
            <a:pPr lvl="1"/>
            <a:r>
              <a:rPr lang="en-US" sz="2200" b="1" dirty="0">
                <a:latin typeface="Times New Roman" panose="02020603050405020304" pitchFamily="18" charset="0"/>
                <a:cs typeface="Times New Roman" panose="02020603050405020304" pitchFamily="18" charset="0"/>
              </a:rPr>
              <a:t>KEMA and HLS Regional Meetings.</a:t>
            </a:r>
          </a:p>
          <a:p>
            <a:pPr lvl="1"/>
            <a:r>
              <a:rPr lang="en-US" sz="2200" b="1" dirty="0">
                <a:latin typeface="Times New Roman" panose="02020603050405020304" pitchFamily="18" charset="0"/>
                <a:cs typeface="Times New Roman" panose="02020603050405020304" pitchFamily="18" charset="0"/>
              </a:rPr>
              <a:t>Presentation at KEMA/LEPC Conference.</a:t>
            </a:r>
          </a:p>
          <a:p>
            <a:pPr lvl="1"/>
            <a:endParaRPr lang="en-US" sz="2200" b="1" dirty="0">
              <a:latin typeface="Times New Roman" panose="02020603050405020304" pitchFamily="18" charset="0"/>
              <a:cs typeface="Times New Roman" panose="02020603050405020304" pitchFamily="18" charset="0"/>
            </a:endParaRPr>
          </a:p>
          <a:p>
            <a:r>
              <a:rPr lang="en-US" sz="2600" b="1" dirty="0">
                <a:latin typeface="Times New Roman" panose="02020603050405020304" pitchFamily="18" charset="0"/>
                <a:cs typeface="Times New Roman" panose="02020603050405020304" pitchFamily="18" charset="0"/>
              </a:rPr>
              <a:t>Regional workshops</a:t>
            </a:r>
          </a:p>
          <a:p>
            <a:pPr marL="0" indent="0">
              <a:buNone/>
            </a:pPr>
            <a:endParaRPr lang="en-US" sz="26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Webinar </a:t>
            </a:r>
          </a:p>
          <a:p>
            <a:pPr lvl="1"/>
            <a:r>
              <a:rPr lang="en-US" sz="2000" b="1" dirty="0">
                <a:latin typeface="Times New Roman" panose="02020603050405020304" pitchFamily="18" charset="0"/>
                <a:cs typeface="Times New Roman" panose="02020603050405020304" pitchFamily="18" charset="0"/>
              </a:rPr>
              <a:t>Live Webinar.</a:t>
            </a:r>
          </a:p>
          <a:p>
            <a:pPr lvl="1"/>
            <a:r>
              <a:rPr lang="en-US" sz="2000" b="1" dirty="0">
                <a:latin typeface="Times New Roman" panose="02020603050405020304" pitchFamily="18" charset="0"/>
                <a:cs typeface="Times New Roman" panose="02020603050405020304" pitchFamily="18" charset="0"/>
              </a:rPr>
              <a:t>Online Video Presentation (</a:t>
            </a:r>
            <a:r>
              <a:rPr lang="en-US" sz="1800" u="sng" dirty="0">
                <a:solidFill>
                  <a:srgbClr val="0563C1"/>
                </a:solidFill>
                <a:effectLst/>
                <a:latin typeface="Calibri" panose="020F0502020204030204" pitchFamily="34" charset="0"/>
                <a:ea typeface="Calibri" panose="020F0502020204030204" pitchFamily="34" charset="0"/>
                <a:hlinkClick r:id="rId2"/>
              </a:rPr>
              <a:t>https://youtu.be/QrtwXjLq-es</a:t>
            </a:r>
            <a:r>
              <a:rPr lang="en-US" sz="1800" u="sng" dirty="0">
                <a:solidFill>
                  <a:srgbClr val="0563C1"/>
                </a:solidFill>
                <a:effectLst/>
                <a:latin typeface="Calibri" panose="020F0502020204030204" pitchFamily="34" charset="0"/>
                <a:ea typeface="Calibri" panose="020F0502020204030204" pitchFamily="34" charset="0"/>
              </a:rPr>
              <a:t>).</a:t>
            </a:r>
          </a:p>
          <a:p>
            <a:r>
              <a:rPr lang="en-US" sz="2400" b="1" dirty="0">
                <a:latin typeface="Times New Roman" panose="02020603050405020304" pitchFamily="18" charset="0"/>
                <a:cs typeface="Times New Roman" panose="02020603050405020304" pitchFamily="18" charset="0"/>
              </a:rPr>
              <a:t>Emphasis on regional projects.</a:t>
            </a:r>
          </a:p>
          <a:p>
            <a:endParaRPr lang="en-US" sz="2400" b="1" dirty="0">
              <a:latin typeface="Times New Roman" panose="02020603050405020304" pitchFamily="18" charset="0"/>
              <a:cs typeface="Times New Roman" panose="02020603050405020304" pitchFamily="18" charset="0"/>
            </a:endParaRPr>
          </a:p>
          <a:p>
            <a:endParaRPr lang="en-US" sz="2200" b="1" dirty="0">
              <a:solidFill>
                <a:srgbClr val="0033CC"/>
              </a:solidFill>
              <a:latin typeface="Calibri" panose="020F0502020204030204" pitchFamily="34" charset="0"/>
              <a:ea typeface="Calibri" panose="020F0502020204030204" pitchFamily="34" charset="0"/>
              <a:cs typeface="Calibri" panose="020F0502020204030204" pitchFamily="34" charset="0"/>
            </a:endParaRPr>
          </a:p>
          <a:p>
            <a:endParaRPr lang="en-US" sz="2200" b="1" dirty="0">
              <a:solidFill>
                <a:srgbClr val="0033CC"/>
              </a:solidFill>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32007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1366A-E568-49C4-91CD-8C007E118D20}"/>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Collaboration</a:t>
            </a:r>
          </a:p>
        </p:txBody>
      </p:sp>
      <p:sp>
        <p:nvSpPr>
          <p:cNvPr id="3" name="Content Placeholder 2">
            <a:extLst>
              <a:ext uri="{FF2B5EF4-FFF2-40B4-BE49-F238E27FC236}">
                <a16:creationId xmlns:a16="http://schemas.microsoft.com/office/drawing/2014/main" id="{C4FFD4B5-5D5A-4BFA-AE9A-6A5F9794A2BF}"/>
              </a:ext>
            </a:extLst>
          </p:cNvPr>
          <p:cNvSpPr>
            <a:spLocks noGrp="1"/>
          </p:cNvSpPr>
          <p:nvPr>
            <p:ph idx="1"/>
          </p:nvPr>
        </p:nvSpPr>
        <p:spPr>
          <a:xfrm>
            <a:off x="457200" y="1600200"/>
            <a:ext cx="8229600" cy="4525963"/>
          </a:xfrm>
        </p:spPr>
        <p:txBody>
          <a:bodyPr/>
          <a:lstStyle/>
          <a:p>
            <a:pPr marL="400050"/>
            <a:r>
              <a:rPr lang="en-US" sz="2400" b="1" dirty="0">
                <a:latin typeface="Times New Roman" panose="02020603050405020304" pitchFamily="18" charset="0"/>
                <a:cs typeface="Times New Roman" panose="02020603050405020304" pitchFamily="18" charset="0"/>
              </a:rPr>
              <a:t>Effective utilization of funds</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Ops level training through KU Fire and Training Institute.</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Tech Level training through Office of State Fire Marshal.</a:t>
            </a:r>
          </a:p>
          <a:p>
            <a:pPr>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Alternate training efforts:</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Kansas Hazmat Symposium.</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LEPC Conference.</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Interstate projects.</a:t>
            </a:r>
          </a:p>
          <a:p>
            <a:pPr lvl="2">
              <a:buFont typeface="Courier New" panose="02070309020205020404" pitchFamily="49" charset="0"/>
              <a:buChar char="o"/>
            </a:pPr>
            <a:r>
              <a:rPr lang="en-US" sz="2200" b="1" dirty="0">
                <a:latin typeface="Times New Roman" panose="02020603050405020304" pitchFamily="18" charset="0"/>
                <a:cs typeface="Times New Roman" panose="02020603050405020304" pitchFamily="18" charset="0"/>
              </a:rPr>
              <a:t>Training through other not-for profit organization.</a:t>
            </a:r>
          </a:p>
          <a:p>
            <a:pPr>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Training/exercise activities through KDEM Training and Exercise Division.</a:t>
            </a:r>
          </a:p>
          <a:p>
            <a:endParaRPr lang="en-US" dirty="0"/>
          </a:p>
        </p:txBody>
      </p:sp>
    </p:spTree>
    <p:extLst>
      <p:ext uri="{BB962C8B-B14F-4D97-AF65-F5344CB8AC3E}">
        <p14:creationId xmlns:p14="http://schemas.microsoft.com/office/powerpoint/2010/main" val="2282376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activity xmlns="1256272e-7489-43ad-a958-ce9b789a95a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231426CFE1FC43A2C7371B04F7FA0A" ma:contentTypeVersion="10" ma:contentTypeDescription="Create a new document." ma:contentTypeScope="" ma:versionID="35ed81b9348b4fca9d085e4434cf7dde">
  <xsd:schema xmlns:xsd="http://www.w3.org/2001/XMLSchema" xmlns:xs="http://www.w3.org/2001/XMLSchema" xmlns:p="http://schemas.microsoft.com/office/2006/metadata/properties" xmlns:ns3="1256272e-7489-43ad-a958-ce9b789a95a6" targetNamespace="http://schemas.microsoft.com/office/2006/metadata/properties" ma:root="true" ma:fieldsID="768593b0ffcb0fa01e49f5b551d7e1c8" ns3:_="">
    <xsd:import namespace="1256272e-7489-43ad-a958-ce9b789a95a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6272e-7489-43ad-a958-ce9b789a95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_activity" ma:index="17"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AC4B7D-A84F-4BF1-9570-FAE49D25EF06}">
  <ds:schemaRefs>
    <ds:schemaRef ds:uri="http://schemas.microsoft.com/sharepoint/v3/contenttype/forms"/>
  </ds:schemaRefs>
</ds:datastoreItem>
</file>

<file path=customXml/itemProps2.xml><?xml version="1.0" encoding="utf-8"?>
<ds:datastoreItem xmlns:ds="http://schemas.openxmlformats.org/officeDocument/2006/customXml" ds:itemID="{FAF6EE6B-25E0-45E4-8285-005C8BC23AB5}">
  <ds:schemaRef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purl.org/dc/terms/"/>
    <ds:schemaRef ds:uri="http://www.w3.org/XML/1998/namespace"/>
    <ds:schemaRef ds:uri="http://schemas.microsoft.com/office/infopath/2007/PartnerControls"/>
    <ds:schemaRef ds:uri="1256272e-7489-43ad-a958-ce9b789a95a6"/>
  </ds:schemaRefs>
</ds:datastoreItem>
</file>

<file path=customXml/itemProps3.xml><?xml version="1.0" encoding="utf-8"?>
<ds:datastoreItem xmlns:ds="http://schemas.openxmlformats.org/officeDocument/2006/customXml" ds:itemID="{04FAD1E9-9FE6-4301-BEF2-DCB8D2C743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56272e-7489-43ad-a958-ce9b789a95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10094</TotalTime>
  <Words>891</Words>
  <Application>Microsoft Office PowerPoint</Application>
  <PresentationFormat>On-screen Show (4:3)</PresentationFormat>
  <Paragraphs>176</Paragraphs>
  <Slides>15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Narrow</vt:lpstr>
      <vt:lpstr>Brush Script MT</vt:lpstr>
      <vt:lpstr>Calibri</vt:lpstr>
      <vt:lpstr>Courier New</vt:lpstr>
      <vt:lpstr>Times New Roman</vt:lpstr>
      <vt:lpstr>Verdana</vt:lpstr>
      <vt:lpstr>Office Theme</vt:lpstr>
      <vt:lpstr>Administration of HMEP Grant at the State Level  Outreach, Collaboration and Challenges </vt:lpstr>
      <vt:lpstr>Grant Programs Administered by the Kansas Division of Emergency Management (KDEM)</vt:lpstr>
      <vt:lpstr>Background</vt:lpstr>
      <vt:lpstr>Streamline HMEP Program </vt:lpstr>
      <vt:lpstr>Subgrant Application Components  </vt:lpstr>
      <vt:lpstr>HMEP Fund Allocation</vt:lpstr>
      <vt:lpstr>HMEP Subgrant Award/Execution</vt:lpstr>
      <vt:lpstr>Outreach Activities</vt:lpstr>
      <vt:lpstr>Collaboration</vt:lpstr>
      <vt:lpstr>Challenges </vt:lpstr>
      <vt:lpstr>Challenges…continued</vt:lpstr>
      <vt:lpstr>Challenges…continued</vt:lpstr>
      <vt:lpstr>Thoughts?</vt:lpstr>
      <vt:lpstr>Questions</vt:lpstr>
      <vt:lpstr>Contact Information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jennifer.marie.clark</dc:creator>
  <cp:lastModifiedBy>Swapan Saha [KDEM]</cp:lastModifiedBy>
  <cp:revision>264</cp:revision>
  <cp:lastPrinted>2023-04-11T16:22:58Z</cp:lastPrinted>
  <dcterms:created xsi:type="dcterms:W3CDTF">2010-08-10T16:05:43Z</dcterms:created>
  <dcterms:modified xsi:type="dcterms:W3CDTF">2023-04-20T09:49:30Z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0x010100C5231426CFE1FC43A2C7371B04F7FA0A</vt:lpwstr>
  </property>
</Properties>
</file>